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56" r:id="rId3"/>
    <p:sldId id="270" r:id="rId4"/>
    <p:sldId id="271" r:id="rId5"/>
    <p:sldId id="274" r:id="rId6"/>
    <p:sldId id="257" r:id="rId7"/>
    <p:sldId id="261" r:id="rId8"/>
    <p:sldId id="278" r:id="rId9"/>
    <p:sldId id="283" r:id="rId10"/>
    <p:sldId id="263" r:id="rId11"/>
    <p:sldId id="269" r:id="rId12"/>
    <p:sldId id="272" r:id="rId13"/>
    <p:sldId id="281" r:id="rId14"/>
    <p:sldId id="275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86420" autoAdjust="0"/>
  </p:normalViewPr>
  <p:slideViewPr>
    <p:cSldViewPr>
      <p:cViewPr varScale="1">
        <p:scale>
          <a:sx n="91" d="100"/>
          <a:sy n="91" d="100"/>
        </p:scale>
        <p:origin x="-13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930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56CC95-2F86-4DC4-A52E-EA7CA6BE53BE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ADD170-3D71-4BFD-8D29-2F8F2007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\library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29" y="620688"/>
            <a:ext cx="7581287" cy="569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Могила Героя на Мусульманском кладбище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 descr="D:\Documents\library\Desktop\SDC17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128792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20688"/>
            <a:ext cx="4176464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/>
              <a:t>Каирбаев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Махмет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Каирбаевич</a:t>
            </a:r>
            <a:endParaRPr lang="ru-RU" sz="2400" b="1" dirty="0" smtClean="0"/>
          </a:p>
          <a:p>
            <a:pPr lvl="5"/>
            <a:endParaRPr lang="ru-RU" sz="1600" dirty="0" smtClean="0"/>
          </a:p>
          <a:p>
            <a:pPr algn="ctr">
              <a:buNone/>
            </a:pPr>
            <a:r>
              <a:rPr lang="ru-RU" sz="2400" dirty="0" smtClean="0"/>
              <a:t>   Решением исполкома городского Совета народных депутатов </a:t>
            </a:r>
          </a:p>
          <a:p>
            <a:pPr algn="ctr">
              <a:buNone/>
            </a:pPr>
            <a:r>
              <a:rPr lang="ru-RU" sz="2400" dirty="0" smtClean="0"/>
              <a:t>№ 10-161 от 18 апреля 1985 года  присвоено звание</a:t>
            </a:r>
          </a:p>
          <a:p>
            <a:pPr algn="ctr">
              <a:buNone/>
            </a:pPr>
            <a:r>
              <a:rPr lang="ru-RU" sz="2000" b="1" dirty="0" smtClean="0"/>
              <a:t> «ПОЧЕТНЫЙ ГРАЖДАНИН       </a:t>
            </a:r>
          </a:p>
          <a:p>
            <a:pPr algn="ctr">
              <a:buNone/>
            </a:pPr>
            <a:r>
              <a:rPr lang="ru-RU" sz="2000" b="1" dirty="0" smtClean="0"/>
              <a:t>г. ПАВЛОДАРА»</a:t>
            </a:r>
            <a:endParaRPr lang="ru-RU" sz="2000" b="1" dirty="0"/>
          </a:p>
        </p:txBody>
      </p:sp>
      <p:pic>
        <p:nvPicPr>
          <p:cNvPr id="1026" name="Picture 2" descr="D:\Documents\library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3168" r="23384"/>
          <a:stretch>
            <a:fillRect/>
          </a:stretch>
        </p:blipFill>
        <p:spPr bwMode="auto">
          <a:xfrm>
            <a:off x="251520" y="620688"/>
            <a:ext cx="4248472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620688"/>
            <a:ext cx="4320480" cy="5544616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          </a:t>
            </a:r>
            <a:r>
              <a:rPr lang="ru-RU" sz="2000" b="1" dirty="0" smtClean="0"/>
              <a:t>После войны  </a:t>
            </a:r>
            <a:r>
              <a:rPr lang="ru-RU" sz="2000" b="1" dirty="0" err="1" smtClean="0"/>
              <a:t>Махмет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Каирбаев</a:t>
            </a:r>
            <a:r>
              <a:rPr lang="ru-RU" sz="2000" b="1" dirty="0" smtClean="0"/>
              <a:t> находился на партийной советской работе.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       1946-1957г. председатель Успенского и Ермаковского райисполкомов.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       1957-1968г. секретарь  </a:t>
            </a:r>
            <a:r>
              <a:rPr lang="ru-RU" sz="2000" b="1" dirty="0" err="1" smtClean="0"/>
              <a:t>Краснокутского</a:t>
            </a:r>
            <a:r>
              <a:rPr lang="ru-RU" sz="2000" b="1" dirty="0" smtClean="0"/>
              <a:t> (ныне </a:t>
            </a:r>
            <a:r>
              <a:rPr lang="ru-RU" sz="2000" b="1" dirty="0" err="1" smtClean="0"/>
              <a:t>Актогайского</a:t>
            </a:r>
            <a:r>
              <a:rPr lang="ru-RU" sz="2000" b="1" dirty="0" smtClean="0"/>
              <a:t>) райкома партии.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        1968-76 г. 2-ой секретарь Павлодарского обкома партии.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        1976-82г. председатель Павлодарского облисполкома.     </a:t>
            </a:r>
            <a:endParaRPr lang="ru-RU" sz="2000" b="1" dirty="0"/>
          </a:p>
        </p:txBody>
      </p:sp>
      <p:pic>
        <p:nvPicPr>
          <p:cNvPr id="2050" name="Picture 2" descr="D:\Documents\library\Desktop\2015-01-28 11.22.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960440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3681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Награды и Звания М. К. </a:t>
            </a:r>
            <a:r>
              <a:rPr lang="ru-RU" sz="4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Каирбаева</a:t>
            </a:r>
            <a: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364088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          1.</a:t>
            </a:r>
            <a:r>
              <a:rPr lang="ru-RU" sz="1400" dirty="0" smtClean="0"/>
              <a:t>	Герой Советского Союза </a:t>
            </a:r>
            <a:br>
              <a:rPr lang="ru-RU" sz="1400" dirty="0" smtClean="0"/>
            </a:br>
            <a:r>
              <a:rPr lang="ru-RU" sz="1400" dirty="0" smtClean="0"/>
              <a:t>2.	Медаль «Золотая Звезда»</a:t>
            </a:r>
            <a:br>
              <a:rPr lang="ru-RU" sz="1400" dirty="0" smtClean="0"/>
            </a:br>
            <a:r>
              <a:rPr lang="ru-RU" sz="1400" dirty="0" smtClean="0"/>
              <a:t>3.     Орден «Ленина»</a:t>
            </a:r>
            <a:br>
              <a:rPr lang="ru-RU" sz="1400" dirty="0" smtClean="0"/>
            </a:br>
            <a:r>
              <a:rPr lang="ru-RU" sz="1400" dirty="0" smtClean="0"/>
              <a:t>4      Орден «Октябрьской Революции»</a:t>
            </a:r>
            <a:br>
              <a:rPr lang="ru-RU" sz="1400" dirty="0" smtClean="0"/>
            </a:br>
            <a:r>
              <a:rPr lang="ru-RU" sz="1400" dirty="0" smtClean="0"/>
              <a:t>5.     Орден «Александра Невского»</a:t>
            </a:r>
            <a:br>
              <a:rPr lang="ru-RU" sz="1400" dirty="0" smtClean="0"/>
            </a:br>
            <a:r>
              <a:rPr lang="ru-RU" sz="1400" dirty="0" smtClean="0"/>
              <a:t>6.     Орден «Отечественной войны» 1-ой степени</a:t>
            </a:r>
            <a:br>
              <a:rPr lang="ru-RU" sz="1400" dirty="0" smtClean="0"/>
            </a:br>
            <a:r>
              <a:rPr lang="ru-RU" sz="1400" dirty="0" smtClean="0"/>
              <a:t>7.     Орден  «Отечественной войны» 2-ой степени</a:t>
            </a:r>
            <a:br>
              <a:rPr lang="ru-RU" sz="1400" dirty="0" smtClean="0"/>
            </a:br>
            <a:r>
              <a:rPr lang="ru-RU" sz="1400" dirty="0" smtClean="0"/>
              <a:t>8. 	Орден «Трудового Красного Знамени»</a:t>
            </a:r>
            <a:br>
              <a:rPr lang="ru-RU" sz="1400" dirty="0" smtClean="0"/>
            </a:br>
            <a:r>
              <a:rPr lang="ru-RU" sz="1400" dirty="0" smtClean="0"/>
              <a:t>9.	Медаль «За отвагу»</a:t>
            </a:r>
            <a:br>
              <a:rPr lang="ru-RU" sz="1400" dirty="0" smtClean="0"/>
            </a:br>
            <a:r>
              <a:rPr lang="ru-RU" sz="1400" dirty="0" smtClean="0"/>
              <a:t>10.	 Медаль «За доблестный труд в ознаменование 100- </a:t>
            </a:r>
            <a:r>
              <a:rPr lang="ru-RU" sz="1400" dirty="0" err="1" smtClean="0"/>
              <a:t>летия</a:t>
            </a:r>
            <a:r>
              <a:rPr lang="ru-RU" sz="1400" dirty="0" smtClean="0"/>
              <a:t> со дня рождения В.И.Ленина»</a:t>
            </a:r>
            <a:br>
              <a:rPr lang="ru-RU" sz="1400" dirty="0" smtClean="0"/>
            </a:br>
            <a:r>
              <a:rPr lang="ru-RU" sz="1400" dirty="0" smtClean="0"/>
              <a:t>11.	 Медаль «За оборону Ленинграда»</a:t>
            </a:r>
            <a:br>
              <a:rPr lang="ru-RU" sz="1400" dirty="0" smtClean="0"/>
            </a:br>
            <a:r>
              <a:rPr lang="ru-RU" sz="1400" dirty="0" smtClean="0"/>
              <a:t>12.	 Медаль «За победу над Германией в Великой Отечественной войне 1941- 1945г.г.»</a:t>
            </a:r>
            <a:br>
              <a:rPr lang="ru-RU" sz="1400" dirty="0" smtClean="0"/>
            </a:br>
            <a:r>
              <a:rPr lang="ru-RU" sz="1400" dirty="0" smtClean="0"/>
              <a:t>13.	Медаль «Двадцать лет победы в Великой Отечественной войне 1941-1945г.г.»</a:t>
            </a:r>
            <a:br>
              <a:rPr lang="ru-RU" sz="1400" dirty="0" smtClean="0"/>
            </a:br>
            <a:r>
              <a:rPr lang="ru-RU" sz="1400" dirty="0" smtClean="0"/>
              <a:t>14.	 Медаль «Тридцать лет победы в Великой Отечественной войне 1941-1945г.г.»</a:t>
            </a:r>
            <a:br>
              <a:rPr lang="ru-RU" sz="1400" dirty="0" smtClean="0"/>
            </a:br>
            <a:r>
              <a:rPr lang="ru-RU" sz="1400" dirty="0" smtClean="0"/>
              <a:t>15.	 Медаль «Сорок лет победы в Великой Отечественной войне 1942-1945г.г.»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427984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         16.	</a:t>
            </a:r>
            <a:r>
              <a:rPr lang="ru-RU" sz="1400" dirty="0" smtClean="0"/>
              <a:t>Медаль «Пятьдесят лет победы в 	</a:t>
            </a:r>
            <a:r>
              <a:rPr lang="ru-RU" sz="1300" dirty="0" smtClean="0"/>
              <a:t>Великой Отечественной войне 1942-1945г.г.»</a:t>
            </a:r>
            <a:br>
              <a:rPr lang="ru-RU" sz="1300" dirty="0" smtClean="0"/>
            </a:br>
            <a:r>
              <a:rPr lang="ru-RU" sz="1300" dirty="0" smtClean="0"/>
              <a:t>17.	 Медаль «За взятие Кенигсберга»</a:t>
            </a:r>
            <a:br>
              <a:rPr lang="ru-RU" sz="1300" dirty="0" smtClean="0"/>
            </a:br>
            <a:r>
              <a:rPr lang="ru-RU" sz="1300" dirty="0" smtClean="0"/>
              <a:t>18. 	 Медаль «Ветеран труда» </a:t>
            </a:r>
            <a:br>
              <a:rPr lang="ru-RU" sz="1300" dirty="0" smtClean="0"/>
            </a:br>
            <a:r>
              <a:rPr lang="ru-RU" sz="1300" dirty="0" smtClean="0"/>
              <a:t>19.	 Медаль «За освоение целинных земель»</a:t>
            </a:r>
            <a:br>
              <a:rPr lang="ru-RU" sz="1300" dirty="0" smtClean="0"/>
            </a:br>
            <a:r>
              <a:rPr lang="ru-RU" sz="1300" dirty="0" smtClean="0"/>
              <a:t>20.	  Медаль «В память 250- </a:t>
            </a:r>
            <a:r>
              <a:rPr lang="ru-RU" sz="1300" dirty="0" err="1" smtClean="0"/>
              <a:t>летия</a:t>
            </a:r>
            <a:r>
              <a:rPr lang="ru-RU" sz="1300" dirty="0" smtClean="0"/>
              <a:t> Ленинграда»</a:t>
            </a:r>
            <a:br>
              <a:rPr lang="ru-RU" sz="1300" dirty="0" smtClean="0"/>
            </a:br>
            <a:r>
              <a:rPr lang="ru-RU" sz="1300" dirty="0" smtClean="0"/>
              <a:t>21.	  Медаль «30 лет Советской Армии и Флота»</a:t>
            </a:r>
            <a:br>
              <a:rPr lang="ru-RU" sz="1300" dirty="0" smtClean="0"/>
            </a:br>
            <a:r>
              <a:rPr lang="ru-RU" sz="1300" dirty="0" smtClean="0"/>
              <a:t>22.	  Медаль «40 лет Вооруженных Сил СССР»</a:t>
            </a:r>
            <a:br>
              <a:rPr lang="ru-RU" sz="1300" dirty="0" smtClean="0"/>
            </a:br>
            <a:r>
              <a:rPr lang="ru-RU" sz="1300" dirty="0" smtClean="0"/>
              <a:t>23. 	  Медаль «50 лет Вооруженных Сил СССР»</a:t>
            </a:r>
            <a:br>
              <a:rPr lang="ru-RU" sz="1300" dirty="0" smtClean="0"/>
            </a:br>
            <a:r>
              <a:rPr lang="ru-RU" sz="1300" dirty="0" smtClean="0"/>
              <a:t>24. 	  Медаль «60 лет Вооруженных Сил СССР»</a:t>
            </a:r>
            <a:br>
              <a:rPr lang="ru-RU" sz="1300" dirty="0" smtClean="0"/>
            </a:br>
            <a:r>
              <a:rPr lang="ru-RU" sz="1300" dirty="0" smtClean="0"/>
              <a:t>25.	  Медаль «70 лет Вооруженных Сил СССР»</a:t>
            </a:r>
            <a:br>
              <a:rPr lang="ru-RU" sz="1300" dirty="0" smtClean="0"/>
            </a:br>
            <a:r>
              <a:rPr lang="ru-RU" sz="1300" dirty="0" smtClean="0"/>
              <a:t>26. 	«Большая Золотая » медаль Всесоюзной 	сельскохозяйственной выставки г.  Москва</a:t>
            </a:r>
            <a:br>
              <a:rPr lang="ru-RU" sz="1300" dirty="0" smtClean="0"/>
            </a:br>
            <a:r>
              <a:rPr lang="ru-RU" sz="1300" dirty="0" smtClean="0"/>
              <a:t>27. 	 «Золотая медаль» ВДНХ СССР</a:t>
            </a:r>
            <a:br>
              <a:rPr lang="ru-RU" sz="1300" dirty="0" smtClean="0"/>
            </a:br>
            <a:r>
              <a:rPr lang="ru-RU" sz="1300" dirty="0" smtClean="0"/>
              <a:t>28.	 «Почетный знак гражданской обороны 		СССР»</a:t>
            </a:r>
            <a:br>
              <a:rPr lang="ru-RU" sz="1300" dirty="0" smtClean="0"/>
            </a:br>
            <a:r>
              <a:rPr lang="ru-RU" sz="1300" dirty="0" smtClean="0"/>
              <a:t>29.	 «Почетный медаль» Фонда мира</a:t>
            </a:r>
            <a:br>
              <a:rPr lang="ru-RU" sz="1300" dirty="0" smtClean="0"/>
            </a:br>
            <a:r>
              <a:rPr lang="ru-RU" sz="1300" dirty="0" smtClean="0"/>
              <a:t>30 .	 «Почетный знак СКВВ» Советский 	комитет ветеранов войны</a:t>
            </a:r>
            <a:br>
              <a:rPr lang="ru-RU" sz="1300" dirty="0" smtClean="0"/>
            </a:br>
            <a:r>
              <a:rPr lang="ru-RU" sz="1300" dirty="0" smtClean="0"/>
              <a:t>31.	  «60 лет ВЧК КГБ» памятная медаль</a:t>
            </a:r>
            <a:br>
              <a:rPr lang="ru-RU" sz="1300" dirty="0" smtClean="0"/>
            </a:br>
            <a:r>
              <a:rPr lang="ru-RU" sz="1300" dirty="0" smtClean="0"/>
              <a:t>32.	  «Почетный гражданин г. Павлодара »</a:t>
            </a:r>
            <a:br>
              <a:rPr lang="ru-RU" sz="1300" dirty="0" smtClean="0"/>
            </a:br>
            <a:endParaRPr lang="ru-RU" sz="1300" dirty="0"/>
          </a:p>
        </p:txBody>
      </p:sp>
      <p:pic>
        <p:nvPicPr>
          <p:cNvPr id="2050" name="Picture 2" descr="E:\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733256"/>
            <a:ext cx="7848872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Список использованной литературы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500" dirty="0" err="1" smtClean="0"/>
              <a:t>Белан</a:t>
            </a:r>
            <a:r>
              <a:rPr lang="ru-RU" sz="1500" dirty="0" smtClean="0"/>
              <a:t>, П. С.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Герои Советского Союза – </a:t>
            </a:r>
            <a:r>
              <a:rPr lang="ru-RU" sz="1500" dirty="0" err="1" smtClean="0"/>
              <a:t>казахстанцы</a:t>
            </a:r>
            <a:r>
              <a:rPr lang="ru-RU" sz="1500" dirty="0" smtClean="0"/>
              <a:t> / П. С. </a:t>
            </a:r>
            <a:r>
              <a:rPr lang="ru-RU" sz="1500" dirty="0" err="1" smtClean="0"/>
              <a:t>Белан</a:t>
            </a:r>
            <a:r>
              <a:rPr lang="ru-RU" sz="1500" dirty="0" smtClean="0"/>
              <a:t>; сост. Н . П. </a:t>
            </a:r>
            <a:r>
              <a:rPr lang="ru-RU" sz="1500" dirty="0" err="1" smtClean="0"/>
              <a:t>Калита</a:t>
            </a:r>
            <a:r>
              <a:rPr lang="ru-RU" sz="1500" dirty="0" smtClean="0"/>
              <a:t>.- Алма-Ата: Казахстан, 1968- Т. 1: А-Л. – 476 с.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Воспоминания о Герое Советского Союза М. </a:t>
            </a:r>
            <a:r>
              <a:rPr lang="ru-RU" sz="1500" dirty="0" err="1" smtClean="0"/>
              <a:t>Каирбаеве</a:t>
            </a:r>
            <a:r>
              <a:rPr lang="ru-RU" sz="1500" dirty="0" smtClean="0"/>
              <a:t>  / ред. Е. М. </a:t>
            </a:r>
            <a:r>
              <a:rPr lang="ru-RU" sz="1500" dirty="0" err="1" smtClean="0"/>
              <a:t>Арын</a:t>
            </a:r>
            <a:r>
              <a:rPr lang="ru-RU" sz="1500" dirty="0" smtClean="0"/>
              <a:t>. - Павлодар: ЭКО, 2004. – 195 с.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Азаров, Е. Эскизы характера, ушедших в историю / Азаров,  Е.- Павлодар: ЭКО, 2003. – 75 с.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Бабин, Г. Память не умирает / Г.Бабин // Звезда </a:t>
            </a:r>
            <a:r>
              <a:rPr lang="ru-RU" sz="1500" dirty="0" err="1" smtClean="0"/>
              <a:t>Прииртышья</a:t>
            </a:r>
            <a:r>
              <a:rPr lang="ru-RU" sz="1500" dirty="0" smtClean="0"/>
              <a:t>.- 2004. - 23 декабря. -  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С. 4.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err="1" smtClean="0"/>
              <a:t>Бакытова</a:t>
            </a:r>
            <a:r>
              <a:rPr lang="ru-RU" sz="1500" dirty="0" smtClean="0"/>
              <a:t>, А. Вспоминая  </a:t>
            </a:r>
            <a:r>
              <a:rPr lang="ru-RU" sz="1500" dirty="0" err="1" smtClean="0"/>
              <a:t>Махмета</a:t>
            </a:r>
            <a:r>
              <a:rPr lang="ru-RU" sz="1500" dirty="0" smtClean="0"/>
              <a:t> </a:t>
            </a:r>
            <a:r>
              <a:rPr lang="ru-RU" sz="1500" dirty="0" err="1" smtClean="0"/>
              <a:t>Каирбаева</a:t>
            </a:r>
            <a:r>
              <a:rPr lang="ru-RU" sz="1500" dirty="0" smtClean="0"/>
              <a:t> / А. </a:t>
            </a:r>
            <a:r>
              <a:rPr lang="ru-RU" sz="1500" dirty="0" err="1" smtClean="0"/>
              <a:t>Бакытова</a:t>
            </a:r>
            <a:r>
              <a:rPr lang="ru-RU" sz="1500" dirty="0" smtClean="0"/>
              <a:t>  // Звезда </a:t>
            </a:r>
            <a:r>
              <a:rPr lang="ru-RU" sz="1500" dirty="0" err="1" smtClean="0"/>
              <a:t>Прииртышья</a:t>
            </a:r>
            <a:r>
              <a:rPr lang="ru-RU" sz="1500" dirty="0" smtClean="0"/>
              <a:t>. - 2005. - 6 января. - С. 3.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Горбунов, С. И в бою, и в труде… / С. Горбунов // Казахстанская правда.- 2005.- № 11.- С. 3.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Горбунов, С. Командования беру на себя! / Горбунов, С. // Казахстанская правда.- 2010. - С. 18. - С. 7 мая.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Отрада, И. Памяти героя / И. Отрада // Наша жизнь.- 2010. – С. 8. – 11 февраля.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 smtClean="0"/>
              <a:t>Шаяхметов, А. Дорогой бессмертия / А. Шаяхметов // Звезда </a:t>
            </a:r>
            <a:r>
              <a:rPr lang="ru-RU" sz="1500" dirty="0" err="1" smtClean="0"/>
              <a:t>Прииртышья</a:t>
            </a:r>
            <a:r>
              <a:rPr lang="ru-RU" sz="1500" dirty="0" smtClean="0"/>
              <a:t>. - 2015. - 15 января.- С. 1-2.</a:t>
            </a:r>
            <a:endParaRPr lang="ru-RU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Наш адрес: ГУК Научная библиотека им. академика    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Бейсембаева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Читальный зал периодических изданий –  Зал электронных ресурсов.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Время работы: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ежедневно – с 9.00 – 19.00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суббота - с  9.00 – 17.00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воскресенье – выходной.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Байтусакова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Б. Б.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4752528"/>
          </a:xfrm>
          <a:ln>
            <a:noFill/>
          </a:ln>
          <a:scene3d>
            <a:camera prst="orthographicFront"/>
            <a:lightRig rig="soft" dir="t">
              <a:rot lat="0" lon="0" rev="1722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57150" h="38100" prst="artDeco"/>
            </a:sp3d>
          </a:bodyPr>
          <a:lstStyle/>
          <a:p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Каирбаев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махмет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Каирбаевич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/>
            </a:r>
            <a:br>
              <a:rPr lang="ru-RU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</a:b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90 лет</a:t>
            </a:r>
            <a:endParaRPr lang="ru-RU" sz="6600" dirty="0">
              <a:solidFill>
                <a:schemeClr val="accent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1026" name="Picture 2" descr="E:\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157192"/>
            <a:ext cx="7416824" cy="1282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62664" cy="792088"/>
          </a:xfrm>
        </p:spPr>
        <p:txBody>
          <a:bodyPr anchor="ctr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БИОГРАФИЯ</a:t>
            </a:r>
            <a:endParaRPr lang="ru-RU" sz="3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280920" cy="475252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            </a:t>
            </a:r>
            <a:r>
              <a:rPr lang="ru-RU" dirty="0" err="1" smtClean="0"/>
              <a:t>Махмет</a:t>
            </a:r>
            <a:r>
              <a:rPr lang="ru-RU" dirty="0" smtClean="0"/>
              <a:t> </a:t>
            </a:r>
            <a:r>
              <a:rPr lang="ru-RU" dirty="0" err="1" smtClean="0"/>
              <a:t>Каирбаев</a:t>
            </a:r>
            <a:r>
              <a:rPr lang="ru-RU" dirty="0" smtClean="0"/>
              <a:t> родился 1 января 1925 г. в селе Семиярка </a:t>
            </a:r>
            <a:r>
              <a:rPr lang="ru-RU" dirty="0" err="1" smtClean="0"/>
              <a:t>Бескарагайского</a:t>
            </a:r>
            <a:r>
              <a:rPr lang="ru-RU" dirty="0" smtClean="0"/>
              <a:t> района Семипалатинской области в семье служащего. Рано остался без отца.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            В 1941году в 16 лет </a:t>
            </a:r>
            <a:r>
              <a:rPr lang="ru-RU" dirty="0" err="1" smtClean="0"/>
              <a:t>Махмет</a:t>
            </a:r>
            <a:r>
              <a:rPr lang="ru-RU" dirty="0" smtClean="0"/>
              <a:t> окончил школу и поступил в Семипалатинский педагогический институт, где учился по январь 1942 года, в связи с передачей здания института под военный госпиталь, учеба прекратилось.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           </a:t>
            </a:r>
            <a:r>
              <a:rPr lang="ru-RU" dirty="0" err="1" smtClean="0"/>
              <a:t>Махмет</a:t>
            </a:r>
            <a:r>
              <a:rPr lang="ru-RU" dirty="0" smtClean="0"/>
              <a:t> вернулся в село </a:t>
            </a:r>
            <a:r>
              <a:rPr lang="ru-RU" dirty="0" err="1" smtClean="0"/>
              <a:t>Семиярск</a:t>
            </a:r>
            <a:r>
              <a:rPr lang="ru-RU" dirty="0" smtClean="0"/>
              <a:t> и стал преподавателем математики. С первых дней начала войны </a:t>
            </a:r>
            <a:r>
              <a:rPr lang="ru-RU" dirty="0" err="1" smtClean="0"/>
              <a:t>Махмет</a:t>
            </a:r>
            <a:r>
              <a:rPr lang="ru-RU" dirty="0" smtClean="0"/>
              <a:t> просился на фронт, но ему отказали по возрасту. Настойчивые просьбы подействовали на военкома и он выдал ему направление на учебу в Подольское артиллерийское училище. 13 августа 1942 года </a:t>
            </a:r>
            <a:r>
              <a:rPr lang="ru-RU" dirty="0" err="1" smtClean="0"/>
              <a:t>Махмет</a:t>
            </a:r>
            <a:r>
              <a:rPr lang="ru-RU" dirty="0" smtClean="0"/>
              <a:t> поехал в г. Бухара Узбекская СССР, куда было эвакуировано училище. В апреле 1943 года заканчивает учебу и получает звание лейтенанта, как окончивший  с отличием, минуя ступень младшего лейтенанта.    </a:t>
            </a:r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</a:p>
          <a:p>
            <a:endParaRPr lang="ru-RU" dirty="0"/>
          </a:p>
        </p:txBody>
      </p:sp>
      <p:pic>
        <p:nvPicPr>
          <p:cNvPr id="1027" name="Picture 3" descr="E:\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877272"/>
            <a:ext cx="6768752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104456" cy="576064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750" dirty="0" smtClean="0"/>
              <a:t>             В июне 1943 года </a:t>
            </a:r>
            <a:r>
              <a:rPr lang="ru-RU" sz="1750" dirty="0" err="1" smtClean="0"/>
              <a:t>Махмет</a:t>
            </a:r>
            <a:r>
              <a:rPr lang="ru-RU" sz="1750" dirty="0" smtClean="0"/>
              <a:t> в действующей армии, в должности командира огневого взвода 712 ИПТАП (истребительный противотанковый  артиллерийский полк) 17-ой отдельной истребительной  бригады  резерва Верховного Главнокомандования.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50" dirty="0" smtClean="0"/>
              <a:t>               712 артполк был сформирован в феврале 1942 года. Принимал боевое крещение на Карельском фронте, затем действовал на Калининском, 3-ем Белорусском, 1-ом  Прибалтийском и Ленинградском фронтах.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750" dirty="0" smtClean="0"/>
              <a:t>                 За проявленную отвагу и мужество в июне 1944 года </a:t>
            </a:r>
            <a:r>
              <a:rPr lang="ru-RU" sz="1750" dirty="0" err="1" smtClean="0"/>
              <a:t>Махмета</a:t>
            </a:r>
            <a:r>
              <a:rPr lang="ru-RU" sz="1750" dirty="0" smtClean="0"/>
              <a:t> назначают командиром 5-ой батареи 712 ИПТАП. День Победы он встретил  в Восточной Пруссии.    	 </a:t>
            </a:r>
            <a:endParaRPr lang="ru-RU" sz="1750" dirty="0"/>
          </a:p>
        </p:txBody>
      </p:sp>
      <p:pic>
        <p:nvPicPr>
          <p:cNvPr id="1026" name="Picture 2" descr="D:\Documents\library\Desktop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32048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8326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300" dirty="0" smtClean="0"/>
              <a:t>             </a:t>
            </a:r>
            <a:r>
              <a:rPr lang="ru-RU" sz="1400" dirty="0" smtClean="0"/>
              <a:t>Свой главный подвиг </a:t>
            </a:r>
            <a:r>
              <a:rPr lang="ru-RU" sz="1400" dirty="0" err="1" smtClean="0"/>
              <a:t>Махмет</a:t>
            </a:r>
            <a:r>
              <a:rPr lang="ru-RU" sz="1400" dirty="0" smtClean="0"/>
              <a:t> </a:t>
            </a:r>
            <a:r>
              <a:rPr lang="ru-RU" sz="1400" dirty="0" err="1" smtClean="0"/>
              <a:t>Каирбаев</a:t>
            </a:r>
            <a:r>
              <a:rPr lang="ru-RU" sz="1400" dirty="0" smtClean="0"/>
              <a:t> совершил 19 августа 1944 года на литовской земле, вблизи города Шяуляй. Старший лейтенант получил приказ: с пятнадцатью бойцами оказать помощь одной из батарей полка, которая вела бой в окружении. В жестокой схватке бойцы </a:t>
            </a:r>
            <a:r>
              <a:rPr lang="ru-RU" sz="1400" dirty="0" err="1" smtClean="0"/>
              <a:t>Махмета</a:t>
            </a:r>
            <a:r>
              <a:rPr lang="ru-RU" sz="1400" dirty="0" smtClean="0"/>
              <a:t> уничтожили до 70 солдат противника. Прорвав кольцо врага, группа </a:t>
            </a:r>
            <a:r>
              <a:rPr lang="ru-RU" sz="1400" dirty="0" err="1" smtClean="0"/>
              <a:t>Каирбаева</a:t>
            </a:r>
            <a:r>
              <a:rPr lang="ru-RU" sz="1400" dirty="0" smtClean="0"/>
              <a:t> вышла на окруженную батарею, которая вела тяжелый бой с тридцатью танками противника. Весь офицерский состав батареи был выведен из </a:t>
            </a:r>
            <a:r>
              <a:rPr lang="ru-RU" sz="1400" dirty="0" err="1" smtClean="0"/>
              <a:t>строя.Старший</a:t>
            </a:r>
            <a:r>
              <a:rPr lang="ru-RU" sz="1400" dirty="0" smtClean="0"/>
              <a:t> лейтенант </a:t>
            </a:r>
            <a:r>
              <a:rPr lang="ru-RU" sz="1400" dirty="0" err="1" smtClean="0"/>
              <a:t>Каирбаев</a:t>
            </a:r>
            <a:r>
              <a:rPr lang="ru-RU" sz="1400" dirty="0" smtClean="0"/>
              <a:t> организовал оборону. Семь контратак неприятеля отразила его группа, а сам командир </a:t>
            </a:r>
            <a:r>
              <a:rPr lang="ru-RU" sz="1400" dirty="0" err="1" smtClean="0"/>
              <a:t>Каирбаев</a:t>
            </a:r>
            <a:r>
              <a:rPr lang="ru-RU" sz="1400" dirty="0" smtClean="0"/>
              <a:t> сжег три танка. Он со своими бойцами стоял насмерть, и путь немецким танкам на Шяуляй был закрыть.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          За этот подвиг старшему лейтенанту </a:t>
            </a:r>
            <a:r>
              <a:rPr lang="ru-RU" sz="1400" dirty="0" err="1" smtClean="0"/>
              <a:t>Каирбаеву</a:t>
            </a:r>
            <a:r>
              <a:rPr lang="ru-RU" sz="1400" dirty="0" smtClean="0"/>
              <a:t> было присвоено звание Героя Советского Союза. Тогда ему не было еще и двадцати лет.   </a:t>
            </a:r>
            <a:endParaRPr lang="ru-RU" sz="1400" dirty="0"/>
          </a:p>
        </p:txBody>
      </p:sp>
      <p:pic>
        <p:nvPicPr>
          <p:cNvPr id="1026" name="Picture 2" descr="D:\Documents\library\Desktop\KairbaevMahm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88843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&amp;Kcy;&amp;acy;&amp;rcy;&amp;tcy;&amp;icy;&amp;ncy;&amp;kcy;&amp;icy; &amp;pcy;&amp;ocy; &amp;zcy;&amp;acy;&amp;pcy;&amp;rcy;&amp;ocy;&amp;scy;&amp;ucy; &amp;scy;&amp;icy;&amp;mcy;&amp;vcy;&amp;ocy;&amp;lcy;&amp;ycy; &amp;pcy;&amp;ocy;&amp;bcy;&amp;iecy;&amp;dcy;&amp;ycy; &amp;vcy;&amp;iecy;&amp;lcy;&amp;icy;&amp;kcy;&amp;ocy;&amp;jcy; &amp;ocy;&amp;tcy;&amp;iecy;&amp;chcy;&amp;iecy;&amp;scy;&amp;tcy;&amp;vcy;&amp;iecy;&amp;ncy;&amp;ncy;&amp;ocy;&amp;jcy; &amp;vcy;&amp;ocy;&amp;jcy;&amp;ncy;&amp;ie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561856"/>
            <a:ext cx="180020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3707904" y="476672"/>
            <a:ext cx="5111750" cy="698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 Президиум Верховного Совета СССР своим указом от 24 марта 1945 г. Присвоил </a:t>
            </a:r>
            <a:r>
              <a:rPr lang="ru-RU" sz="4000" dirty="0" err="1" smtClean="0"/>
              <a:t>Каирбаеву</a:t>
            </a:r>
            <a:r>
              <a:rPr lang="ru-RU" sz="4000" dirty="0" smtClean="0"/>
              <a:t> М</a:t>
            </a:r>
            <a:r>
              <a:rPr lang="kk-KZ" sz="4000" dirty="0" smtClean="0"/>
              <a:t>.</a:t>
            </a:r>
            <a:r>
              <a:rPr lang="ru-RU" sz="4000" dirty="0" smtClean="0"/>
              <a:t> К. звание Героя Советского Союза </a:t>
            </a:r>
            <a:endParaRPr lang="ru-RU" sz="4000" dirty="0"/>
          </a:p>
        </p:txBody>
      </p:sp>
      <p:pic>
        <p:nvPicPr>
          <p:cNvPr id="2050" name="Picture 2" descr="D:\Documents\library\Desktop\kairba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88843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Documents\library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517232"/>
            <a:ext cx="72008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1224136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n-lt"/>
              </a:rPr>
              <a:t>Бюст на алее Героев в сквере Славы </a:t>
            </a:r>
            <a:b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n-lt"/>
              </a:rPr>
            </a:br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n-lt"/>
              </a:rPr>
              <a:t>г. Павлодара</a:t>
            </a:r>
            <a:endParaRPr lang="ru-RU" sz="3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n-lt"/>
            </a:endParaRPr>
          </a:p>
        </p:txBody>
      </p:sp>
      <p:pic>
        <p:nvPicPr>
          <p:cNvPr id="6146" name="Picture 2" descr="D:\Documents\library\Desktop\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115" r="11115"/>
          <a:stretch>
            <a:fillRect/>
          </a:stretch>
        </p:blipFill>
        <p:spPr bwMode="auto">
          <a:xfrm>
            <a:off x="1259632" y="1831974"/>
            <a:ext cx="6696744" cy="4621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630416" cy="882328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Улица им. М. </a:t>
            </a:r>
            <a:r>
              <a:rPr lang="ru-RU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Каирбаева</a:t>
            </a:r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в областном центре</a:t>
            </a:r>
            <a:endParaRPr lang="ru-RU" sz="3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4098" name="Picture 2" descr="D:\Documents\library\Desktop\SDC179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208" r="7208"/>
          <a:stretch>
            <a:fillRect/>
          </a:stretch>
        </p:blipFill>
        <p:spPr bwMode="auto">
          <a:xfrm>
            <a:off x="899592" y="1700808"/>
            <a:ext cx="734481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Стенд Героя в Павлодарском Областном краеведческом музее им.Потанина</a:t>
            </a:r>
            <a:endParaRPr lang="ru-RU" sz="3200" dirty="0"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 fontScale="70000" lnSpcReduction="20000"/>
          </a:bodyPr>
          <a:lstStyle/>
          <a:p>
            <a:pPr algn="ctr"/>
            <a:r>
              <a:rPr lang="ru-RU" dirty="0" smtClean="0"/>
              <a:t>пушка из батареи  М. </a:t>
            </a:r>
            <a:r>
              <a:rPr lang="ru-RU" dirty="0" err="1" smtClean="0"/>
              <a:t>Каирбаева</a:t>
            </a:r>
            <a:r>
              <a:rPr lang="ru-RU" dirty="0" smtClean="0"/>
              <a:t>	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2000" dirty="0" smtClean="0"/>
              <a:t>Зачислен  в списки «Навечно».</a:t>
            </a:r>
          </a:p>
          <a:p>
            <a:pPr algn="ctr"/>
            <a:r>
              <a:rPr lang="ru-RU" sz="2000" dirty="0" smtClean="0"/>
              <a:t>Спальное место в </a:t>
            </a:r>
            <a:r>
              <a:rPr lang="ru-RU" sz="2000" dirty="0" err="1" smtClean="0"/>
              <a:t>в</a:t>
            </a:r>
            <a:r>
              <a:rPr lang="ru-RU" sz="2000" dirty="0" smtClean="0"/>
              <a:t>/ч 28738</a:t>
            </a:r>
          </a:p>
          <a:p>
            <a:endParaRPr lang="ru-RU" dirty="0"/>
          </a:p>
        </p:txBody>
      </p:sp>
      <p:pic>
        <p:nvPicPr>
          <p:cNvPr id="7" name="Picture 2" descr="D:\Documents\library\Desktop\SDC179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404018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4" descr="D:\Documents\library\Desktop\SDC179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77964" y="2454845"/>
            <a:ext cx="4176464" cy="396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1457</TotalTime>
  <Words>806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Каирбаев махмет Каирбаевич 90 лет</vt:lpstr>
      <vt:lpstr>БИОГРАФИЯ</vt:lpstr>
      <vt:lpstr>Слайд 4</vt:lpstr>
      <vt:lpstr>Слайд 5</vt:lpstr>
      <vt:lpstr>Слайд 6</vt:lpstr>
      <vt:lpstr>Бюст на алее Героев в сквере Славы  г. Павлодара</vt:lpstr>
      <vt:lpstr>Улица им. М. Каирбаева в областном центре</vt:lpstr>
      <vt:lpstr>Стенд Героя в Павлодарском Областном краеведческом музее им.Потанина</vt:lpstr>
      <vt:lpstr>Могила Героя на Мусульманском кладбище</vt:lpstr>
      <vt:lpstr>Слайд 11</vt:lpstr>
      <vt:lpstr>Слайд 12</vt:lpstr>
      <vt:lpstr>Награды и Звания М. К. Каирбаева </vt:lpstr>
      <vt:lpstr>Список использованной литературы</vt:lpstr>
      <vt:lpstr>Слайд 15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Каирбаев махмет Каирбаевич</dc:title>
  <dc:creator>library</dc:creator>
  <cp:lastModifiedBy>Kapasheva.r</cp:lastModifiedBy>
  <cp:revision>173</cp:revision>
  <dcterms:created xsi:type="dcterms:W3CDTF">2015-01-21T07:41:58Z</dcterms:created>
  <dcterms:modified xsi:type="dcterms:W3CDTF">2021-04-29T11:41:30Z</dcterms:modified>
</cp:coreProperties>
</file>